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2.xml" ContentType="application/vnd.openxmlformats-officedocument.presentationml.slide+xml"/>
  <Override PartName="/ppt/slides/slide10.xml" ContentType="application/vnd.openxmlformats-officedocument.presentationml.slide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56" r:id="rId3"/>
    <p:sldId id="257" r:id="rId4"/>
    <p:sldId id="272" r:id="rId5"/>
    <p:sldId id="258" r:id="rId6"/>
    <p:sldId id="259" r:id="rId7"/>
    <p:sldId id="260" r:id="rId8"/>
    <p:sldId id="271" r:id="rId9"/>
    <p:sldId id="262" r:id="rId10"/>
    <p:sldId id="264" r:id="rId11"/>
    <p:sldId id="265" r:id="rId12"/>
    <p:sldId id="26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0" d="100"/>
          <a:sy n="60" d="100"/>
        </p:scale>
        <p:origin x="72" y="12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20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E62B2-A443-4AD9-AE64-087AC1421378}" type="datetimeFigureOut">
              <a:rPr lang="ru-RU" smtClean="0"/>
              <a:t>12.10.2018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90030-BDC3-43C8-8CB8-0E289C4C08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53993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E62B2-A443-4AD9-AE64-087AC1421378}" type="datetimeFigureOut">
              <a:rPr lang="ru-RU" smtClean="0"/>
              <a:t>12.10.2018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90030-BDC3-43C8-8CB8-0E289C4C08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11889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E62B2-A443-4AD9-AE64-087AC1421378}" type="datetimeFigureOut">
              <a:rPr lang="ru-RU" smtClean="0"/>
              <a:t>12.10.2018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90030-BDC3-43C8-8CB8-0E289C4C08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9196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E62B2-A443-4AD9-AE64-087AC1421378}" type="datetimeFigureOut">
              <a:rPr lang="ru-RU" smtClean="0"/>
              <a:t>12.10.2018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90030-BDC3-43C8-8CB8-0E289C4C08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8129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E62B2-A443-4AD9-AE64-087AC1421378}" type="datetimeFigureOut">
              <a:rPr lang="ru-RU" smtClean="0"/>
              <a:t>12.10.2018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90030-BDC3-43C8-8CB8-0E289C4C08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9570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E62B2-A443-4AD9-AE64-087AC1421378}" type="datetimeFigureOut">
              <a:rPr lang="ru-RU" smtClean="0"/>
              <a:t>12.10.2018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90030-BDC3-43C8-8CB8-0E289C4C08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560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E62B2-A443-4AD9-AE64-087AC1421378}" type="datetimeFigureOut">
              <a:rPr lang="ru-RU" smtClean="0"/>
              <a:t>12.10.2018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90030-BDC3-43C8-8CB8-0E289C4C08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31034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E62B2-A443-4AD9-AE64-087AC1421378}" type="datetimeFigureOut">
              <a:rPr lang="ru-RU" smtClean="0"/>
              <a:t>12.10.2018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90030-BDC3-43C8-8CB8-0E289C4C08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2145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E62B2-A443-4AD9-AE64-087AC1421378}" type="datetimeFigureOut">
              <a:rPr lang="ru-RU" smtClean="0"/>
              <a:t>12.10.2018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90030-BDC3-43C8-8CB8-0E289C4C08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4332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E62B2-A443-4AD9-AE64-087AC1421378}" type="datetimeFigureOut">
              <a:rPr lang="ru-RU" smtClean="0"/>
              <a:t>12.10.2018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90030-BDC3-43C8-8CB8-0E289C4C08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197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E62B2-A443-4AD9-AE64-087AC1421378}" type="datetimeFigureOut">
              <a:rPr lang="ru-RU" smtClean="0"/>
              <a:t>12.10.2018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90030-BDC3-43C8-8CB8-0E289C4C08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581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EE62B2-A443-4AD9-AE64-087AC1421378}" type="datetimeFigureOut">
              <a:rPr lang="ru-RU" smtClean="0"/>
              <a:t>12.10.2018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E90030-BDC3-43C8-8CB8-0E289C4C08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2089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ÐÐ°ÑÑÐ¸Ð½ÐºÐ¸ Ð¿Ð¾ Ð·Ð°Ð¿ÑÐ¾ÑÑ ÐÐÐ©ÐÐ Ð¡ÐÐÐÐÐÐÐ¯ ÐÐ ÐÐÐ¤ÐÐ ÐÐÐ¦ÐÐÐÐÐ«Ð¥ Ð¡ÐÐ¡Ð¢ÐÐÐÐ¥ ÑÐ¾Ð±Ð¾ÑÐ¾Ð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6447" y="732308"/>
            <a:ext cx="9070337" cy="535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468475" y="6212124"/>
            <a:ext cx="93662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Информационные системы в </a:t>
            </a:r>
            <a:r>
              <a:rPr lang="ru-RU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мехатронике</a:t>
            </a:r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робототехнике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395662" y="142328"/>
            <a:ext cx="91600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ОБЩИЕ СВЕДЕНИЯ ОБ ИНФОРМАЦИОННЫХ СИСТЕМАХ</a:t>
            </a:r>
            <a:endParaRPr lang="ru-RU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56714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130984"/>
            <a:ext cx="121920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Про­цесс преобразования сигналов называется </a:t>
            </a:r>
            <a:r>
              <a:rPr lang="ru-RU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фильтрацией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устрой­ство, выполняющее фильтрацию, называется </a:t>
            </a:r>
            <a:r>
              <a:rPr lang="ru-RU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фильтр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endParaRPr lang="ru-RU" sz="2800" dirty="0">
              <a:latin typeface="Times New Roman" panose="02020603050405020304" pitchFamily="18" charset="0"/>
              <a:ea typeface="Courier New" panose="02070309020205020404" pitchFamily="49" charset="0"/>
              <a:cs typeface="Times New Roman" panose="02020603050405020304" pitchFamily="18" charset="0"/>
            </a:endParaRPr>
          </a:p>
          <a:p>
            <a:pPr indent="457200"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Фильтры различают:</a:t>
            </a:r>
          </a:p>
          <a:p>
            <a:pPr marL="342900" lvl="0" indent="-342900" algn="just">
              <a:buFont typeface="Wingdings" panose="05000000000000000000" pitchFamily="2" charset="2"/>
              <a:buChar char="ü"/>
            </a:pPr>
            <a:r>
              <a:rPr lang="ru-RU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непрерывные, дискретные, линейные и нелинейные;</a:t>
            </a:r>
          </a:p>
          <a:p>
            <a:pPr marL="342900" lvl="0" indent="-342900" algn="just">
              <a:buFont typeface="Wingdings" panose="05000000000000000000" pitchFamily="2" charset="2"/>
              <a:buChar char="ü"/>
            </a:pPr>
            <a:r>
              <a:rPr lang="ru-RU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электрические, механические, акустические и др</a:t>
            </a:r>
            <a:r>
              <a:rPr lang="ru-RU" sz="28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81533" y="35916"/>
            <a:ext cx="106289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ОБЩИЕ СВЕДЕНИЯ ОБ ИНФОРМАЦИОННЫХ СИСТЕМАХ</a:t>
            </a:r>
            <a:endParaRPr lang="ru-RU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13093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951333"/>
            <a:ext cx="121920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задачи фильтрации:</a:t>
            </a:r>
          </a:p>
          <a:p>
            <a:pPr lvl="0" indent="457200" algn="just"/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линейная фильтрация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селекция сигнала в частотной облас­ти; синтез фильтров, согласованных с сигналами; частотное разде­ление каналов; цифровые преобразователи Гильберта и дифферен­циаторы; корректоры характеристик каналов;</a:t>
            </a:r>
          </a:p>
          <a:p>
            <a:pPr lvl="0" indent="457200" algn="just"/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спектральный анализ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обработка речевых, звуковых, сейс­мических, гидроакустических сигналов; распознавание образов;</a:t>
            </a:r>
          </a:p>
          <a:p>
            <a:pPr lvl="0" indent="457200" algn="just"/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частотно-временной анализ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компрессия изображений,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гидро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и радиолокация, разнообразные задачи обнаружения;</a:t>
            </a:r>
          </a:p>
          <a:p>
            <a:pPr lvl="0" indent="457200" algn="just"/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адаптивная фильтрация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обработка речи, изображений, рас­познавание образов, подавление шумов, адаптивные антенные ре­шетки;</a:t>
            </a:r>
          </a:p>
          <a:p>
            <a:pPr lvl="0" indent="457200" algn="just"/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нелинейная обработка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вычисление корреляций, медианная фильтрация; синтез амплитудных, фазовых, частотных детекторов, обработка речи, векторное кодирование;</a:t>
            </a:r>
          </a:p>
          <a:p>
            <a:pPr lvl="0" indent="457200" algn="just"/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многоскоростная обработка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интерполяция (увеличение) и децимация (уменьшение) частоты дискретизации в многоскорост­ных системах телекоммуникации, аудиосистемах.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81533" y="35916"/>
            <a:ext cx="106289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ОБЩИЕ СВЕДЕНИЯ ОБ ИНФОРМАЦИОННЫХ СИСТЕМАХ</a:t>
            </a:r>
            <a:endParaRPr lang="ru-RU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29202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1999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Тесты </a:t>
            </a:r>
          </a:p>
          <a:p>
            <a:pPr algn="just"/>
            <a:r>
              <a:rPr lang="ru-RU" sz="16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Что </a:t>
            </a: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понимают под «информацией» в области техники?</a:t>
            </a:r>
          </a:p>
          <a:p>
            <a:pPr>
              <a:tabLst>
                <a:tab pos="337820" algn="l"/>
              </a:tabLs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а)	Часть знаний, которая используется для ориентирования, активного дей­ствия, управления.</a:t>
            </a:r>
          </a:p>
          <a:p>
            <a:pPr algn="just">
              <a:tabLst>
                <a:tab pos="337820" algn="l"/>
              </a:tabLs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б)	Любые данные или сведения, которые кого-либо интересуют.</a:t>
            </a:r>
          </a:p>
          <a:p>
            <a:pPr algn="just">
              <a:tabLst>
                <a:tab pos="337820" algn="l"/>
              </a:tabLs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в)	Сообщения, передаваемые в форме знаков или сигналов.</a:t>
            </a:r>
          </a:p>
          <a:p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Тип сигнала, принимающий любые значения уровня, но в отдельные мо­менты </a:t>
            </a:r>
            <a:r>
              <a:rPr lang="ru-RU" sz="16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времени: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а) Дискретно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непрерывный.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б) Квантованный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в) Аналоговый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Селекция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сигнала в частотной области; синтез фильтров, согласованных с сигналами; частотное разделение каналов: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Спектральный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Линейная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фильтрация.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Нелинейная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обработка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>
              <a:buClr>
                <a:srgbClr val="000000"/>
              </a:buClr>
              <a:buSzPts val="1000"/>
              <a:tabLst>
                <a:tab pos="363220" algn="l"/>
              </a:tabLst>
            </a:pPr>
            <a:r>
              <a:rPr lang="ru-RU" sz="16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Сравнивающие устройства - это устройства, устанавливающие степень сходства сравниваемых сигналов:</a:t>
            </a:r>
          </a:p>
          <a:p>
            <a:pPr indent="-419100" algn="just">
              <a:tabLst>
                <a:tab pos="363220" algn="l"/>
              </a:tabLst>
            </a:pP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а)	Да.</a:t>
            </a:r>
          </a:p>
          <a:p>
            <a:pPr indent="-419100" algn="just">
              <a:tabLst>
                <a:tab pos="363220" algn="l"/>
              </a:tabLst>
            </a:pP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б)	Нет.</a:t>
            </a:r>
          </a:p>
          <a:p>
            <a:pPr lvl="0">
              <a:buClr>
                <a:srgbClr val="000000"/>
              </a:buClr>
              <a:buSzPts val="1000"/>
              <a:tabLst>
                <a:tab pos="363220" algn="l"/>
              </a:tabLst>
            </a:pPr>
            <a:r>
              <a:rPr lang="ru-RU" sz="16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Оснащенное рабочим органом механическое устройство, предназначен­ное для перемещения в пространстве тела, - это:</a:t>
            </a:r>
          </a:p>
          <a:p>
            <a:pPr indent="-419100" algn="just">
              <a:tabLst>
                <a:tab pos="363220" algn="l"/>
              </a:tabLst>
            </a:pP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а)	Промышленный робот.</a:t>
            </a:r>
          </a:p>
          <a:p>
            <a:pPr indent="-419100" algn="just">
              <a:tabLst>
                <a:tab pos="363220" algn="l"/>
              </a:tabLst>
            </a:pP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б)	Манипулятор.</a:t>
            </a:r>
          </a:p>
          <a:p>
            <a:pPr indent="-419100" algn="just">
              <a:tabLst>
                <a:tab pos="363220" algn="l"/>
              </a:tabLst>
            </a:pP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в)	Информационная система.</a:t>
            </a:r>
          </a:p>
          <a:p>
            <a:pPr lvl="0" algn="just">
              <a:buClr>
                <a:srgbClr val="000000"/>
              </a:buClr>
              <a:buSzPts val="1000"/>
              <a:tabLst>
                <a:tab pos="363220" algn="l"/>
              </a:tabLst>
            </a:pPr>
            <a:r>
              <a:rPr lang="ru-RU" sz="16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Сколько известно различных элементарных сочленений?</a:t>
            </a:r>
          </a:p>
          <a:p>
            <a:pPr indent="-419100" algn="just">
              <a:tabLst>
                <a:tab pos="363220" algn="l"/>
              </a:tabLst>
            </a:pP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а)	Два.</a:t>
            </a:r>
          </a:p>
          <a:p>
            <a:pPr indent="-419100" algn="just">
              <a:tabLst>
                <a:tab pos="363220" algn="l"/>
              </a:tabLst>
            </a:pP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б)	Десять.</a:t>
            </a:r>
          </a:p>
          <a:p>
            <a:pPr indent="-419100" algn="just">
              <a:tabLst>
                <a:tab pos="363220" algn="l"/>
              </a:tabLst>
            </a:pP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в)	Шесть.</a:t>
            </a:r>
          </a:p>
          <a:p>
            <a:pPr lvl="0" algn="just">
              <a:buClr>
                <a:srgbClr val="000000"/>
              </a:buClr>
              <a:buSzPts val="1000"/>
              <a:tabLst>
                <a:tab pos="363220" algn="l"/>
              </a:tabLst>
            </a:pPr>
            <a:r>
              <a:rPr lang="ru-RU" sz="16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Звенья и сочленения манипулятора нумеруются:</a:t>
            </a:r>
          </a:p>
          <a:p>
            <a:pPr indent="-419100" algn="just">
              <a:tabLst>
                <a:tab pos="363220" algn="l"/>
              </a:tabLst>
            </a:pP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а)	По возрастанию от стойки к </a:t>
            </a:r>
            <a:r>
              <a:rPr lang="ru-RU" sz="16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схвату</a:t>
            </a: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indent="-419100" algn="just">
              <a:tabLst>
                <a:tab pos="363220" algn="l"/>
              </a:tabLst>
            </a:pP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б)	По возрастанию от </a:t>
            </a:r>
            <a:r>
              <a:rPr lang="ru-RU" sz="16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схвата</a:t>
            </a: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к стойке.</a:t>
            </a:r>
          </a:p>
          <a:p>
            <a:pPr indent="-419100" algn="just">
              <a:tabLst>
                <a:tab pos="363220" algn="l"/>
              </a:tabLst>
            </a:pP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в)	Произвольный порядок.</a:t>
            </a:r>
          </a:p>
        </p:txBody>
      </p:sp>
    </p:spTree>
    <p:extLst>
      <p:ext uri="{BB962C8B-B14F-4D97-AF65-F5344CB8AC3E}">
        <p14:creationId xmlns:p14="http://schemas.microsoft.com/office/powerpoint/2010/main" val="21803009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81533" y="35916"/>
            <a:ext cx="106289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ОБЩИЕ СВЕДЕНИЯ ОБ ИНФОРМАЦИОННЫХ СИСТЕМАХ</a:t>
            </a:r>
            <a:endParaRPr lang="ru-RU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549626"/>
            <a:ext cx="121920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Наряду с материей и энергией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информация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является первичным понятием нашего мира и поэтому в строгом смысле не может быть определена. Можно лишь перечислить ее основные свойства, на­пример:</a:t>
            </a:r>
          </a:p>
          <a:p>
            <a:pPr marL="342900" lvl="0" indent="-342900" algn="just">
              <a:spcAft>
                <a:spcPts val="0"/>
              </a:spcAft>
              <a:buClr>
                <a:srgbClr val="000000"/>
              </a:buClr>
              <a:buSzPts val="1000"/>
              <a:buFont typeface="Wingdings" panose="05000000000000000000" pitchFamily="2" charset="2"/>
              <a:buChar char="Ø"/>
              <a:tabLst>
                <a:tab pos="361950" algn="l"/>
              </a:tabLst>
            </a:pPr>
            <a:r>
              <a:rPr lang="ru-RU" sz="2400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информация приносит сведения об окружающем мире, кото­рых в рассматриваемой точке не было до ее получения;</a:t>
            </a:r>
          </a:p>
          <a:p>
            <a:pPr marL="342900" lvl="0" indent="-342900" algn="just">
              <a:spcAft>
                <a:spcPts val="0"/>
              </a:spcAft>
              <a:buClr>
                <a:srgbClr val="000000"/>
              </a:buClr>
              <a:buSzPts val="1000"/>
              <a:buFont typeface="Wingdings" panose="05000000000000000000" pitchFamily="2" charset="2"/>
              <a:buChar char="Ø"/>
              <a:tabLst>
                <a:tab pos="361950" algn="l"/>
              </a:tabLst>
            </a:pPr>
            <a:r>
              <a:rPr lang="ru-RU" sz="2400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информация не материальна, но она проявляется в форме ма­териальных носителей дискретных знаков или первичных сигналах;</a:t>
            </a:r>
          </a:p>
          <a:p>
            <a:pPr marL="342900" lvl="0" indent="-342900" algn="just">
              <a:spcAft>
                <a:spcPts val="0"/>
              </a:spcAft>
              <a:buClr>
                <a:srgbClr val="000000"/>
              </a:buClr>
              <a:buSzPts val="1000"/>
              <a:buFont typeface="Wingdings" panose="05000000000000000000" pitchFamily="2" charset="2"/>
              <a:buChar char="Ø"/>
              <a:tabLst>
                <a:tab pos="361950" algn="l"/>
              </a:tabLst>
            </a:pPr>
            <a:r>
              <a:rPr lang="ru-RU" sz="2400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знаки и первичные сигналы несут информацию только для получателя, способного распознать</a:t>
            </a:r>
            <a:r>
              <a:rPr lang="ru-RU" sz="24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indent="457200" algn="just">
              <a:spcAft>
                <a:spcPts val="0"/>
              </a:spcAft>
              <a:buClr>
                <a:srgbClr val="000000"/>
              </a:buClr>
              <a:buSzPts val="1000"/>
              <a:tabLst>
                <a:tab pos="361950" algn="l"/>
              </a:tabLst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Информация, основанная на однозначной связи знаков или сиг­налов с объектами реального мира, называется </a:t>
            </a:r>
            <a:r>
              <a:rPr lang="ru-RU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семантической или смысловой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заключенная в характере (порядке и взаи­мосвязи) следования знаков сообщающей, называется </a:t>
            </a:r>
            <a:r>
              <a:rPr lang="ru-RU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синтаксиче­ской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Также в общей науке о знаках (семиотике) кроме перечислен­ных выделяют </a:t>
            </a:r>
            <a:r>
              <a:rPr lang="ru-RU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сигматический и прагматический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аспекты информа­ции. В первом случае изучается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о выборе знаков для обозна­чения объектов реального мира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во втором -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ценности информа­ции для достижения поставленных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целей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93834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1533" y="35916"/>
            <a:ext cx="106289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ОБЩИЕ СВЕДЕНИЯ ОБ ИНФОРМАЦИОННЫХ СИСТЕМАХ</a:t>
            </a:r>
            <a:endParaRPr lang="ru-RU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847868"/>
            <a:ext cx="12192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Процесс преобразования сообщения в комбинацию символов в соответствии с кодом называется </a:t>
            </a:r>
            <a:r>
              <a:rPr lang="ru-RU" sz="24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кодированием,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процесс восстанов­ления сообщения из комбинации символов называется </a:t>
            </a:r>
            <a:r>
              <a:rPr lang="ru-RU" sz="24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декодирова­нием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endParaRPr lang="ru-RU" sz="24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r>
              <a:rPr lang="ru-RU" sz="24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Код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универсальный способ отображения информации при её хранении, передаче и обработке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457200" algn="just"/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Конечная последовательность символов </a:t>
            </a:r>
            <a:r>
              <a:rPr lang="en-US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называется </a:t>
            </a:r>
            <a:r>
              <a:rPr lang="ru-RU" sz="24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словом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данном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алфавите. Каждое слово, входящее в код, называется </a:t>
            </a:r>
            <a:r>
              <a:rPr lang="ru-RU" sz="24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кодо­вым словом (кодовой комбинацией). </a:t>
            </a:r>
            <a:endParaRPr lang="ru-RU" sz="2400" i="1" dirty="0" smtClean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78690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834744"/>
            <a:ext cx="121920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Различают 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равномерный, не­равномерный, прямой, обратный, дополнительный коды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457200" algn="just"/>
            <a:r>
              <a:rPr lang="ru-RU" sz="24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Равномерными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называют коды, у которых все комбинации имеют одинаковую длину. Для равномерного кода число возможных комбинаций равно </a:t>
            </a:r>
            <a:r>
              <a:rPr lang="en-US" sz="2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400" i="1" baseline="30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Применение равномерных ко­дов не требует передачи разделительных символов между кодовыми комбинациями.</a:t>
            </a:r>
          </a:p>
          <a:p>
            <a:pPr indent="457200" algn="just"/>
            <a:r>
              <a:rPr lang="ru-RU" sz="24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Неравномерные коды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характеризуются тем, что у них кодовые комбинации отличаются друг от друга не только взаимным распо­ложением символов, но и их количеством. Это приводит к тому, что различные комбинации имеют различную длительность. </a:t>
            </a:r>
          </a:p>
          <a:p>
            <a:pPr indent="457200" algn="just"/>
            <a:r>
              <a:rPr lang="ru-RU" sz="24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Прямой код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код двоичного числа, совпадающий по изображе­нию с записью самого числа. Значение знакового разряда для поло­жительных чисел равно 0, а для отрицательных - 1. Знаковым разря­дом обычно является крайний разряд в разрядной сетке. </a:t>
            </a:r>
          </a:p>
          <a:p>
            <a:pPr indent="457200" algn="just"/>
            <a:r>
              <a:rPr lang="ru-RU" sz="2400" i="1" dirty="0">
                <a:solidFill>
                  <a:srgbClr val="FF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Обратный код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для положительного числа совпадает с прямым кодом. Для отрицательного числа все цифры числа заменяются на противоположные (1 на 0, 0 на 1), а в знаковый разряд заносится единица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457200" algn="just"/>
            <a:r>
              <a:rPr lang="ru-RU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Дополнительный код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положительного числа совпадает с пря­мым кодом. Для отрицательного числа дополнительный код образу­ется путем получения обратного кода и добавлением к младшему разряду единицы.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81533" y="35916"/>
            <a:ext cx="106289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ОБЩИЕ СВЕДЕНИЯ ОБ ИНФОРМАЦИОННЫХ СИСТЕМАХ</a:t>
            </a:r>
            <a:endParaRPr lang="ru-RU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30164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1533" y="35916"/>
            <a:ext cx="106289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ОБЩИЕ СВЕДЕНИЯ ОБ ИНФОРМАЦИОННЫХ СИСТЕМАХ</a:t>
            </a:r>
            <a:endParaRPr lang="ru-RU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497581"/>
            <a:ext cx="1219200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15900" algn="just">
              <a:spcAft>
                <a:spcPts val="0"/>
              </a:spcAft>
            </a:pPr>
            <a:r>
              <a:rPr lang="ru-RU" sz="28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Сигнал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является отображением </a:t>
            </a:r>
            <a:r>
              <a:rPr lang="ru-RU" sz="28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сообщения</a:t>
            </a: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сигнал есть матери­альный носитель информации. </a:t>
            </a:r>
            <a:r>
              <a:rPr lang="ru-RU" sz="28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Сигнал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есть средство перенесения информации в пространстве и времени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215900" algn="just"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осуществлении радиопередачи для отображения сообщения используется целый ряд физически различных объектов: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15900" algn="just">
              <a:spcAft>
                <a:spcPts val="0"/>
              </a:spcAft>
            </a:pPr>
            <a:r>
              <a:rPr lang="ru-RU" sz="28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машино­писный </a:t>
            </a:r>
            <a:r>
              <a:rPr lang="ru-RU" sz="2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текст передачи - голос диктора - электромагнитные волны - колебания тока в обмотке электромагнита - звук громкоговорителя - колебания барабанной перепонки слушателя - колебательные про­цессы в слуховом нерве слушателя</a:t>
            </a:r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8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15900" algn="just">
              <a:spcAft>
                <a:spcPts val="0"/>
              </a:spcAft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качестве звеньев этой цепи можно включить запись и воспроизведение звука на магнитофоне и т.д.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15900" algn="just">
              <a:spcAft>
                <a:spcPts val="0"/>
              </a:spcAft>
            </a:pPr>
            <a:r>
              <a:rPr lang="ru-RU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качестве сигналов используются не сами по себе объекты, а их </a:t>
            </a:r>
            <a:r>
              <a:rPr lang="ru-RU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состояния.</a:t>
            </a:r>
          </a:p>
          <a:p>
            <a:pPr indent="215900" algn="just">
              <a:spcAft>
                <a:spcPts val="0"/>
              </a:spcAft>
            </a:pPr>
            <a:r>
              <a:rPr lang="ru-RU" sz="28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Сигнал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это изменение состояния материального объекта, произведенное по заранее определенным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правилам.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82259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411975"/>
            <a:ext cx="121920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800" i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С точки зрения устойчивости </a:t>
            </a:r>
            <a:r>
              <a:rPr lang="ru-RU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все сигналы можно разделить на </a:t>
            </a:r>
            <a:r>
              <a:rPr lang="ru-RU" sz="2800" i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два класса</a:t>
            </a:r>
            <a:r>
              <a:rPr lang="ru-RU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:</a:t>
            </a:r>
          </a:p>
          <a:p>
            <a:pPr indent="457200" algn="just"/>
            <a:endParaRPr lang="ru-RU" sz="28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Courier New" panose="02070309020205020404" pitchFamily="49" charset="0"/>
              <a:cs typeface="Times New Roman" panose="02020603050405020304" pitchFamily="18" charset="0"/>
            </a:endParaRPr>
          </a:p>
          <a:p>
            <a:pPr indent="457200" algn="just"/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первому классу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относятся сигналы, в качестве которых ис­пользуются устойчивые, стабильные состояния физических систем.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сигналы назовем </a:t>
            </a:r>
            <a:r>
              <a:rPr lang="ru-RU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статическими сигналами</a:t>
            </a:r>
            <a:r>
              <a:rPr lang="ru-RU" sz="28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457200" algn="just"/>
            <a:endParaRPr lang="ru-RU" sz="28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 втором классе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объединяются сигналы, в качестве которых используются динамические состояния силовых полей.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На­зовем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сигналы второго класса </a:t>
            </a:r>
            <a:r>
              <a:rPr lang="ru-RU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динамическими сигналами</a:t>
            </a:r>
            <a:r>
              <a:rPr lang="ru-RU" sz="28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457200" algn="just"/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81533" y="35916"/>
            <a:ext cx="106289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ОБЩИЕ СВЕДЕНИЯ ОБ ИНФОРМАЦИОННЫХ СИСТЕМАХ</a:t>
            </a:r>
            <a:endParaRPr lang="ru-RU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30749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1533" y="35916"/>
            <a:ext cx="106289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ОБЩИЕ СВЕДЕНИЯ ОБ ИНФОРМАЦИОННЫХ СИСТЕМАХ</a:t>
            </a:r>
            <a:endParaRPr lang="ru-RU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655389"/>
            <a:ext cx="1219200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способу их ге­нерирования и извлечения из них сведений на приемном конце (т.е. по способу кодирования и декодирования) все сигналы разбиваются на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три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большие 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группы:</a:t>
            </a:r>
          </a:p>
          <a:p>
            <a:pPr indent="457200" algn="just"/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r>
              <a:rPr lang="ru-RU" sz="28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К первой группе </a:t>
            </a:r>
            <a:r>
              <a:rPr lang="ru-RU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относятся сигналы, которые можно назвать сиг­налами связи, или </a:t>
            </a:r>
            <a:r>
              <a:rPr lang="ru-RU" sz="2800" i="1" dirty="0">
                <a:solidFill>
                  <a:srgbClr val="FF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прямыми сигналами</a:t>
            </a:r>
            <a:r>
              <a:rPr lang="ru-RU" sz="28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.</a:t>
            </a:r>
            <a:endParaRPr lang="ru-RU" sz="2800" dirty="0">
              <a:solidFill>
                <a:srgbClr val="000000"/>
              </a:solidFill>
              <a:latin typeface="Times New Roman" panose="02020603050405020304" pitchFamily="18" charset="0"/>
              <a:ea typeface="Courier New" panose="02070309020205020404" pitchFamily="49" charset="0"/>
              <a:cs typeface="Times New Roman" panose="02020603050405020304" pitchFamily="18" charset="0"/>
            </a:endParaRPr>
          </a:p>
          <a:p>
            <a:pPr indent="457200" algn="just"/>
            <a:endParaRPr lang="ru-RU" sz="2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Вторую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группу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образуют сигналы, с помощью которых произ­водятся измерения - </a:t>
            </a:r>
            <a:r>
              <a:rPr lang="ru-RU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сигналы для измерений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Измерение некоторой величины есть сравнение ее с соответствующим эталоном, поэтому при измерении всегда имеются два сигнала: эталонный и сравнивае­мый с ним.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endParaRPr lang="ru-RU" sz="2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третью группу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могут быть отнесены так называемые </a:t>
            </a:r>
            <a:r>
              <a:rPr lang="ru-RU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естест­венные сигналы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Сигналы выступают всегда как состояния физиче­ских объектов. </a:t>
            </a:r>
          </a:p>
        </p:txBody>
      </p:sp>
    </p:spTree>
    <p:extLst>
      <p:ext uri="{BB962C8B-B14F-4D97-AF65-F5344CB8AC3E}">
        <p14:creationId xmlns:p14="http://schemas.microsoft.com/office/powerpoint/2010/main" val="39549798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1533" y="35916"/>
            <a:ext cx="106289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ОБЩИЕ СВЕДЕНИЯ ОБ ИНФОРМАЦИОННЫХ СИСТЕМАХ</a:t>
            </a:r>
            <a:endParaRPr lang="ru-RU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559136"/>
            <a:ext cx="1219200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i="1" dirty="0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Аналоговый сигнал</a:t>
            </a:r>
            <a:r>
              <a:rPr lang="ru-RU" sz="2800" b="0" i="0" dirty="0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— </a:t>
            </a:r>
            <a:r>
              <a:rPr lang="ru-RU" sz="2800" b="0" i="0" u="none" strike="noStrike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сигнал данных</a:t>
            </a:r>
            <a:r>
              <a:rPr lang="ru-RU" sz="28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0" i="0" dirty="0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которого каждый из представляющих параметров описывается функцией времени и непрерывным множеством возможных значений.</a:t>
            </a:r>
          </a:p>
          <a:p>
            <a:pPr algn="just"/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Цифровой сигнал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сигнал, который можно представить в виде последовательности дискретных (цифровых)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значений: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Дискретизированные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или дискретно непрерывные,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сигналы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определены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лишь в отдельные моменты времени и могут принимать любые значения уровня.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Дискретные по уровню, или квантованные,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сигналы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определены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всех моментов времени и принимают лишь разрешенные значения уровней, отделенные друг от друга на величину шага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квантования.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Дискретные по уровню и по времени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сигналы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опре­делены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отдельные разрешенные моменты времени и могут прини­мать лишь разрешенные значения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уровней.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50391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1533" y="35916"/>
            <a:ext cx="106289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ОБЩИЕ СВЕДЕНИЯ ОБ ИНФОРМАЦИОННЫХ СИСТЕМАХ</a:t>
            </a:r>
            <a:endParaRPr lang="ru-RU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478926"/>
            <a:ext cx="1219200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Обработка сигналов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восстановление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разделение информационных потоков, подавление </a:t>
            </a:r>
            <a:r>
              <a:rPr lang="ru-RU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шумов, сжатие данных, фильтрация, усиление сигналов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457200"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аналоговых сигналов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обработка может включать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усиление и фильтрацию, модуляцию и демодуляцию.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цифровых сигналов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также осуществляется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сжатие, обнаружение и исправление ошибок и пр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457200" algn="just"/>
            <a:r>
              <a:rPr lang="ru-RU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Аналоговая обработка сигналов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неоцифрованных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сигналов, таких как 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радио 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телефонные,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или телевизионные сигналы.</a:t>
            </a:r>
          </a:p>
          <a:p>
            <a:pPr indent="457200" algn="just"/>
            <a:r>
              <a:rPr lang="ru-RU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Цифровая обработка сигналов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для оцифрованных сигналов. Обработка осуществляется с помощью цифровых схем, в том числе с помощью программных решений.</a:t>
            </a:r>
          </a:p>
          <a:p>
            <a:pPr indent="457200" algn="just"/>
            <a:r>
              <a:rPr lang="ru-RU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Статистическая обработка сигналов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включает анализ и получение информации из сигналов, основываясь на их статистических свойствах.</a:t>
            </a:r>
          </a:p>
          <a:p>
            <a:pPr indent="457200" algn="just"/>
            <a:r>
              <a:rPr lang="ru-RU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Обработка звука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для электрических сигналов, представляющих звук, например, музыку.</a:t>
            </a:r>
          </a:p>
          <a:p>
            <a:pPr indent="457200" algn="just"/>
            <a:r>
              <a:rPr lang="ru-RU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Распознавание речи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для обработки и интерпретации речи.</a:t>
            </a:r>
          </a:p>
          <a:p>
            <a:pPr indent="457200" algn="just"/>
            <a:r>
              <a:rPr lang="ru-RU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Обработка изображений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в цифровых камерах, компьютерах и подобных системах.</a:t>
            </a:r>
          </a:p>
          <a:p>
            <a:pPr indent="457200" algn="just"/>
            <a:r>
              <a:rPr lang="ru-RU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Обработка видео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для обработки движущихся изображений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071266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0EF6100A922A141BDC4428F72AEC990" ma:contentTypeVersion="2" ma:contentTypeDescription="Create a new document." ma:contentTypeScope="" ma:versionID="7f944fcf3b80474d262dfc3bfbc3be3f">
  <xsd:schema xmlns:xsd="http://www.w3.org/2001/XMLSchema" xmlns:xs="http://www.w3.org/2001/XMLSchema" xmlns:p="http://schemas.microsoft.com/office/2006/metadata/properties" xmlns:ns2="18852f9a-cc3c-4aeb-8b15-96e5ffda0fe4" targetNamespace="http://schemas.microsoft.com/office/2006/metadata/properties" ma:root="true" ma:fieldsID="9bc872e31799a1d49b5a65a28e8de436" ns2:_="">
    <xsd:import namespace="18852f9a-cc3c-4aeb-8b15-96e5ffda0fe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852f9a-cc3c-4aeb-8b15-96e5ffda0fe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B318B28-5395-4F6D-89F2-03A561A238C6}"/>
</file>

<file path=customXml/itemProps2.xml><?xml version="1.0" encoding="utf-8"?>
<ds:datastoreItem xmlns:ds="http://schemas.openxmlformats.org/officeDocument/2006/customXml" ds:itemID="{4D21E68C-869C-4874-8C34-E2C47464722C}"/>
</file>

<file path=customXml/itemProps3.xml><?xml version="1.0" encoding="utf-8"?>
<ds:datastoreItem xmlns:ds="http://schemas.openxmlformats.org/officeDocument/2006/customXml" ds:itemID="{1E510011-8FB1-4D47-A49A-F46DDF621B64}"/>
</file>

<file path=docProps/app.xml><?xml version="1.0" encoding="utf-8"?>
<Properties xmlns="http://schemas.openxmlformats.org/officeDocument/2006/extended-properties" xmlns:vt="http://schemas.openxmlformats.org/officeDocument/2006/docPropsVTypes">
  <TotalTime>214</TotalTime>
  <Words>907</Words>
  <Application>Microsoft Office PowerPoint</Application>
  <PresentationFormat>Широкоэкранный</PresentationFormat>
  <Paragraphs>101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Courier New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28</cp:revision>
  <dcterms:created xsi:type="dcterms:W3CDTF">2018-09-18T07:57:26Z</dcterms:created>
  <dcterms:modified xsi:type="dcterms:W3CDTF">2018-10-12T04:18:53Z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0x01010040EF6100A922A141BDC4428F72AEC990</vt:lpwstr>
  </property>
</Properties>
</file>